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Rambla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2" name="Google Shape;22;p2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1"/>
          </p:nvPr>
        </p:nvSpPr>
        <p:spPr>
          <a:xfrm rot="5400000">
            <a:off x="2583180" y="85514"/>
            <a:ext cx="4023360" cy="7543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2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 rot="5400000">
            <a:off x="4650802" y="2307652"/>
            <a:ext cx="5757421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body" idx="1"/>
          </p:nvPr>
        </p:nvSpPr>
        <p:spPr>
          <a:xfrm rot="5400000">
            <a:off x="650302" y="393126"/>
            <a:ext cx="5757420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7" name="Google Shape;37;p4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822960" y="1845734"/>
            <a:ext cx="37033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663440" y="1845736"/>
            <a:ext cx="3703320" cy="4023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2"/>
          </p:nvPr>
        </p:nvSpPr>
        <p:spPr>
          <a:xfrm>
            <a:off x="822960" y="2582334"/>
            <a:ext cx="3703320" cy="328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3"/>
          </p:nvPr>
        </p:nvSpPr>
        <p:spPr>
          <a:xfrm>
            <a:off x="466344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4"/>
          </p:nvPr>
        </p:nvSpPr>
        <p:spPr>
          <a:xfrm>
            <a:off x="4663440" y="2582334"/>
            <a:ext cx="3703320" cy="328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9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3460237" y="731520"/>
            <a:ext cx="5009393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2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dt" idx="10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ftr" idx="11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>
            <a:spLocks noGrp="1"/>
          </p:cNvSpPr>
          <p:nvPr>
            <p:ph type="pic" idx="2"/>
          </p:nvPr>
        </p:nvSpPr>
        <p:spPr>
          <a:xfrm>
            <a:off x="12" y="0"/>
            <a:ext cx="9143989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00" tIns="457200" rIns="0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body" idx="1"/>
          </p:nvPr>
        </p:nvSpPr>
        <p:spPr>
          <a:xfrm>
            <a:off x="822959" y="5907024"/>
            <a:ext cx="758952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Calibri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" name="Google Shape;13;p1"/>
          <p:cNvCxnSpPr/>
          <p:nvPr/>
        </p:nvCxnSpPr>
        <p:spPr>
          <a:xfrm>
            <a:off x="895149" y="1737845"/>
            <a:ext cx="74752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>
            <a:spLocks noGrp="1"/>
          </p:cNvSpPr>
          <p:nvPr>
            <p:ph type="ctrTitle"/>
          </p:nvPr>
        </p:nvSpPr>
        <p:spPr>
          <a:xfrm>
            <a:off x="852825" y="2384368"/>
            <a:ext cx="7772400" cy="18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en-US" sz="4800" b="1" i="0" u="none" strike="noStrike" cap="none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Title I Annual Meeting</a:t>
            </a:r>
            <a:endParaRPr sz="4800" b="1" i="0" u="none" strike="noStrike" cap="none" dirty="0">
              <a:solidFill>
                <a:srgbClr val="6F7B6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1"/>
          </p:nvPr>
        </p:nvSpPr>
        <p:spPr>
          <a:xfrm>
            <a:off x="1081425" y="4442369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64008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rPr lang="en-US" sz="2700" b="0" i="0" u="none" strike="noStrike" cap="none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2022-2023 Title I Program Overview for Schoolwide Program </a:t>
            </a:r>
            <a:endParaRPr sz="2700" b="0" i="0" u="none" strike="noStrike" cap="none" dirty="0">
              <a:solidFill>
                <a:schemeClr val="tx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103" name="Google Shape;103;p13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791" y="192867"/>
            <a:ext cx="2690191" cy="12277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2BD5F7-E642-0618-1781-27D621C511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>
            <a:spLocks noGrp="1"/>
          </p:cNvSpPr>
          <p:nvPr>
            <p:ph type="title"/>
          </p:nvPr>
        </p:nvSpPr>
        <p:spPr>
          <a:xfrm>
            <a:off x="357809" y="286604"/>
            <a:ext cx="828260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¿</a:t>
            </a: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Qué</a:t>
            </a: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son </a:t>
            </a: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los</a:t>
            </a: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fondos</a:t>
            </a: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Suplementarios</a:t>
            </a: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?</a:t>
            </a:r>
            <a:endParaRPr sz="3690" b="1" i="0" u="none" strike="noStrike" cap="none" dirty="0">
              <a:solidFill>
                <a:srgbClr val="6F7B6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58" name="Google Shape;158;p22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2628" marR="0" lvl="0" indent="-3428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98"/>
              <a:buFont typeface="Noto Sans Symbols"/>
              <a:buChar char="⮚"/>
            </a:pP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Son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fondos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adicionales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sobre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los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fondos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generales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que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reciben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los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distritos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y las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escuelas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para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apoyar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el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programa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regular. </a:t>
            </a:r>
            <a:endParaRPr sz="2700" b="0" i="0" u="none" strike="noStrike" cap="none" dirty="0">
              <a:solidFill>
                <a:schemeClr val="tx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14821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98"/>
              <a:buFont typeface="Noto Sans Symbols"/>
              <a:buNone/>
            </a:pPr>
            <a:endParaRPr sz="800" b="0" i="0" u="none" strike="noStrike" cap="none" dirty="0">
              <a:solidFill>
                <a:schemeClr val="tx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452628" marR="0" lvl="0" indent="-34289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98"/>
              <a:buFont typeface="Noto Sans Symbols"/>
              <a:buChar char="⮚"/>
            </a:pP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Se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otorga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a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los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distritos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y a las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escuelas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para fines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específicos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del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programa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y se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debe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utilizar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solo para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apoyar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a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mejorar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el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programa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regular de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los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distritos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y las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escuelas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. </a:t>
            </a:r>
            <a:endParaRPr sz="2700" b="0" i="0" u="none" strike="noStrike" cap="none" dirty="0">
              <a:solidFill>
                <a:schemeClr val="tx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14821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98"/>
              <a:buFont typeface="Noto Sans Symbols"/>
              <a:buNone/>
            </a:pPr>
            <a:endParaRPr sz="800" b="0" i="0" u="none" strike="noStrike" cap="none" dirty="0">
              <a:solidFill>
                <a:schemeClr val="tx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452628" marR="0" lvl="0" indent="-34289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98"/>
              <a:buFont typeface="Noto Sans Symbols"/>
              <a:buChar char="⮚"/>
            </a:pP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No se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puede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usar para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reemplazar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o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suplantar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los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fondos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y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programas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que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el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distrito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proporciona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a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todas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las </a:t>
            </a:r>
            <a:r>
              <a:rPr lang="en-US" sz="2497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escuelas</a:t>
            </a:r>
            <a:r>
              <a:rPr lang="en-US" sz="2497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. </a:t>
            </a:r>
            <a:endParaRPr sz="2700" b="0" i="0" u="none" strike="noStrike" cap="none" dirty="0">
              <a:solidFill>
                <a:schemeClr val="tx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14821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98"/>
              <a:buFont typeface="Noto Sans Symbols"/>
              <a:buNone/>
            </a:pPr>
            <a:endParaRPr sz="2497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7E83BD-8CC7-1340-603A-F512F8F4D2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365235C-C676-997F-2184-4A9D7BD4B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r>
              <a:rPr lang="en-US" sz="4000" b="1" i="0" u="none" strike="noStrike" cap="none" dirty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Schoolwide Programs (SWP)</a:t>
            </a:r>
            <a:endParaRPr sz="3200" b="1" i="0" u="none" strike="noStrike" cap="none" dirty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Schools write a comprehensive school plan to upgrade the core academic program without distinguishing between eligible and ineligible children.</a:t>
            </a: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13944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36"/>
              <a:buFont typeface="Noto Sans Symbols"/>
              <a:buChar char="⮚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All students may benefit from supplemental services in a school operating under a </a:t>
            </a:r>
            <a:r>
              <a:rPr lang="en-US" dirty="0"/>
              <a:t>S</a:t>
            </a: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choolwide p</a:t>
            </a:r>
            <a:r>
              <a:rPr lang="en-US" sz="2700" b="0" i="0" u="none" strike="noStrike" cap="none" dirty="0">
                <a:solidFill>
                  <a:schemeClr val="dk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rogram.</a:t>
            </a:r>
            <a:endParaRPr sz="2700" b="0" i="0" u="none" strike="noStrike" cap="none" dirty="0">
              <a:solidFill>
                <a:schemeClr val="dk1"/>
              </a:solidFill>
              <a:latin typeface="Rambla" panose="020B0604020202020204" charset="0"/>
              <a:ea typeface="Rambla"/>
              <a:cs typeface="Rambla"/>
              <a:sym typeface="Rambla"/>
            </a:endParaRPr>
          </a:p>
          <a:p>
            <a:pPr marL="365760" marR="0" lvl="0" indent="-13944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736D66-6EA0-1811-12A2-CB503DFA9D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8275881-564C-A4DC-2B31-43E1D2F26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r>
              <a:rPr lang="en-US" sz="4000" b="1" i="0" u="none" strike="noStrike" cap="none" dirty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Schoolwide Program (SWP)</a:t>
            </a:r>
            <a:endParaRPr sz="3200" b="1" i="0" u="none" strike="noStrike" cap="none" dirty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70" name="Google Shape;170;p24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Las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escuelas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escriben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un plan escolar integral para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mejorar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el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programa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académico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básico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sin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distinguir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entre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niños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elegibles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y no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elegibles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. </a:t>
            </a:r>
            <a:endParaRPr sz="28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13944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Todos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los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estudiantes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pueden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beneficiarse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de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los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servicios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complementarios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en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una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escuela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que opera bajo un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programa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Schoolwide. </a:t>
            </a:r>
            <a:endParaRPr sz="28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B01203-852F-59FE-8135-4AD81E9990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95F3650-2F86-8E32-B6B1-8E4DEF41F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</a:pPr>
            <a:r>
              <a:rPr lang="en-US" sz="4000" b="1" i="0" u="none" strike="noStrike" cap="none" dirty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Requirements</a:t>
            </a:r>
            <a:endParaRPr sz="4000" b="1" i="0" u="none" strike="noStrike" cap="none" dirty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Schools are required to implement ten components into the Schoolwide Title I Program Plan.</a:t>
            </a:r>
            <a:endParaRPr sz="28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13944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Schools review these components every year with parents and staff.</a:t>
            </a:r>
            <a:endParaRPr sz="28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E2A9A6-3320-B803-96B1-AB9620A75B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B37ED4D-6A15-A6BD-9381-4B8558012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</a:pPr>
            <a:r>
              <a:rPr lang="en-US" sz="4000" b="1" i="0" u="none" strike="noStrike" cap="none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Req</a:t>
            </a: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uisitos</a:t>
            </a:r>
            <a:endParaRPr sz="4000" b="1" i="0" u="none" strike="noStrike" cap="none" dirty="0">
              <a:solidFill>
                <a:srgbClr val="6F7B6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82" name="Google Shape;182;p26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Se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requiere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que las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escuelas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implementen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diez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componentes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en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el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Schoolwide Title I Program Plan.</a:t>
            </a:r>
            <a:endParaRPr sz="28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13944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8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Las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escuelas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revisan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estos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componentes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cada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año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con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los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padres y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el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personal. </a:t>
            </a:r>
            <a:endParaRPr sz="28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857F01-2420-DF14-48D5-A9523AB35D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7F0E585-62C6-B755-0FB7-4F4945607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r>
              <a:rPr lang="en-US" sz="4000" b="1" i="0" u="none" strike="noStrike" cap="none" dirty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The 10 Components of the Schoolwide Title I Plan</a:t>
            </a:r>
            <a:endParaRPr sz="4000" b="1" i="0" u="none" strike="noStrike" cap="none" dirty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88" name="Google Shape;188;p27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Comprehensive Needs Assessment</a:t>
            </a: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Reform Strategies</a:t>
            </a: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Instruction by Highly Qualified Teachers</a:t>
            </a: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High Quality and Ongoing Professional Development</a:t>
            </a: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Strategies to Attract Highly Qualified Teachers to High-Need Schools (District)</a:t>
            </a: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13944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EA59C5-8D0B-5343-1F10-4AEC11950B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BF12FBD-7231-E749-3111-B41306D3E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Los </a:t>
            </a:r>
            <a:r>
              <a:rPr lang="en-US" sz="4000" b="1" i="0" u="none" strike="noStrike" cap="none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10 </a:t>
            </a:r>
            <a:r>
              <a:rPr lang="en-US" sz="4000" b="1" i="0" u="none" strike="noStrike" cap="none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Componentes</a:t>
            </a:r>
            <a:r>
              <a:rPr lang="en-US" sz="4000" b="1" i="0" u="none" strike="noStrike" cap="none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4000" b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del </a:t>
            </a:r>
            <a:br>
              <a:rPr lang="en-US" sz="4000" b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lang="en-US" sz="4000" b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Plan</a:t>
            </a:r>
            <a:r>
              <a:rPr lang="en-US" sz="4000" b="1" i="0" u="none" strike="noStrike" cap="none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4000" b="1" i="0" u="none" strike="noStrike" cap="none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Schoolwide Title I </a:t>
            </a:r>
            <a:endParaRPr sz="4000" b="1" i="0" u="none" strike="noStrike" cap="none" dirty="0">
              <a:solidFill>
                <a:srgbClr val="6F7B6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94" name="Google Shape;194;p28"/>
          <p:cNvSpPr txBox="1"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Evaluación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integral de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necesidades</a:t>
            </a:r>
            <a:endParaRPr sz="28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Estrategias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de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reforma</a:t>
            </a:r>
            <a:endParaRPr sz="28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Instrucción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por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maestros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altamente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calificados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endParaRPr sz="28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Desarrollo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profesional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continuo y de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alta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calidad</a:t>
            </a:r>
            <a:endParaRPr sz="28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Estrategias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para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atraer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maestros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altamente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calificados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a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escuelas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de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alta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necesidad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 (</a:t>
            </a:r>
            <a:r>
              <a:rPr lang="en-US" sz="2800" dirty="0" err="1">
                <a:latin typeface="Rambla"/>
                <a:ea typeface="Rambla"/>
                <a:cs typeface="Rambla"/>
                <a:sym typeface="Rambla"/>
              </a:rPr>
              <a:t>distrito</a:t>
            </a:r>
            <a:r>
              <a:rPr lang="en-US" sz="2800" dirty="0">
                <a:latin typeface="Rambla"/>
                <a:ea typeface="Rambla"/>
                <a:cs typeface="Rambla"/>
                <a:sym typeface="Rambla"/>
              </a:rPr>
              <a:t>) </a:t>
            </a:r>
            <a:endParaRPr sz="28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13944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EA9412-A4AF-B369-122B-F5C47762BD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495D62F-EDB3-2422-3C56-43F70F369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9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r>
              <a:rPr lang="en-US" sz="4000" b="1" i="0" u="none" strike="noStrike" cap="none" dirty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The 10 Components of the Schoolwide Title I Plan Continued</a:t>
            </a:r>
            <a:endParaRPr sz="4000" b="1" i="0" u="none" strike="noStrike" cap="none" dirty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00" name="Google Shape;200;p29"/>
          <p:cNvSpPr txBox="1">
            <a:spLocks noGrp="1"/>
          </p:cNvSpPr>
          <p:nvPr>
            <p:ph type="body" idx="1"/>
          </p:nvPr>
        </p:nvSpPr>
        <p:spPr>
          <a:xfrm>
            <a:off x="914399" y="1845734"/>
            <a:ext cx="745236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Strategies to Increase Parental Involvement and Engagement</a:t>
            </a: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Plans for Assisting Preschool Children’s Transition to Elementary School (District)</a:t>
            </a: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Teacher Input in Decisions Regarding Assessments and the Instructional Program</a:t>
            </a: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Timely Assistance for Students Having Difficulty Meeting Academic Standards</a:t>
            </a: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Coordinating and Integrating Federal, State, and Local Services, Programs, and Funds</a:t>
            </a: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4D8C84-6921-9ACA-F51B-F7FF8F6B8D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CBA6C02-8077-77E4-632C-67D201A8D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Los 10 </a:t>
            </a: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Componentes</a:t>
            </a: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del Plan Schoolwide Title I </a:t>
            </a:r>
            <a:r>
              <a:rPr lang="en-US" sz="4000" b="1" i="0" u="none" strike="noStrike" cap="none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Continu</a:t>
            </a: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acion</a:t>
            </a:r>
            <a:endParaRPr sz="4000" b="1" i="0" u="none" strike="noStrike" cap="none" dirty="0">
              <a:solidFill>
                <a:srgbClr val="6F7B6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06" name="Google Shape;206;p30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2628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Estrategias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para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aumentar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la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participación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y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el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compromiso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de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los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padres</a:t>
            </a:r>
            <a:endParaRPr sz="2400" i="0" u="none" strike="noStrike" cap="none" dirty="0">
              <a:solidFill>
                <a:schemeClr val="tx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452628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2400" i="0" u="none" strike="noStrike" cap="none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Planes para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ay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udar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la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transición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de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los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niños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en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edad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preescolar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a la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escuela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primaria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distrito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)</a:t>
            </a:r>
            <a:endParaRPr sz="2400" i="0" u="none" strike="noStrike" cap="none" dirty="0">
              <a:solidFill>
                <a:schemeClr val="tx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452628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Aporte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de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los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maestros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en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las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decisiones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sobre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las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evaluaciones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y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el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programa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de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instrucción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endParaRPr sz="2400" dirty="0">
              <a:solidFill>
                <a:schemeClr val="tx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452628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Asistencia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oportuna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para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estudiantes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dificultades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para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cumplir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los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estándares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académicos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endParaRPr sz="2400" i="0" u="none" strike="noStrike" cap="none" dirty="0">
              <a:solidFill>
                <a:schemeClr val="tx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452628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2400" i="0" u="none" strike="noStrike" cap="none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Coordinacion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e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integracion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de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servicios</a:t>
            </a:r>
            <a:r>
              <a:rPr lang="en-US" sz="2400" i="0" u="none" strike="noStrike" cap="none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, </a:t>
            </a:r>
            <a:r>
              <a:rPr lang="en-US" sz="2400" i="0" u="none" strike="noStrike" cap="none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programas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y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fondos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federales, </a:t>
            </a:r>
            <a:r>
              <a:rPr lang="en-US" sz="24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estatales</a:t>
            </a:r>
            <a:r>
              <a:rPr lang="en-US" sz="24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y locales</a:t>
            </a:r>
            <a:endParaRPr sz="2400" i="0" u="none" strike="noStrike" cap="none" dirty="0">
              <a:solidFill>
                <a:schemeClr val="tx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13944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BAD068-4867-FFE4-8AF5-72F7EF64A2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F65BEC9-6F83-C059-07DF-711C68080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>
            <a:spLocks noGrp="1"/>
          </p:cNvSpPr>
          <p:nvPr>
            <p:ph type="title"/>
          </p:nvPr>
        </p:nvSpPr>
        <p:spPr>
          <a:xfrm>
            <a:off x="304800" y="286604"/>
            <a:ext cx="834887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90"/>
              <a:buFont typeface="Rambla"/>
              <a:buNone/>
            </a:pPr>
            <a:r>
              <a:rPr lang="en-US" sz="4000" b="1" i="0" u="none" strike="noStrike" cap="none" dirty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The Cycle of Continuous Improvement in the Development of the SPSA</a:t>
            </a:r>
            <a:endParaRPr sz="3690" b="1" i="0" u="none" strike="noStrike" cap="none" dirty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212" name="Google Shape;212;p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2233612"/>
            <a:ext cx="688908" cy="49991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1"/>
          <p:cNvSpPr txBox="1"/>
          <p:nvPr/>
        </p:nvSpPr>
        <p:spPr>
          <a:xfrm>
            <a:off x="609600" y="1797776"/>
            <a:ext cx="2116138" cy="142398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None/>
            </a:pPr>
            <a:r>
              <a:rPr lang="en-US" sz="17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Conduct Co</a:t>
            </a:r>
            <a:r>
              <a:rPr lang="en-US" sz="17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mpr</a:t>
            </a:r>
            <a:r>
              <a:rPr lang="en-US" sz="17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ehensive Needs Assessment </a:t>
            </a:r>
            <a:endParaRPr sz="14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(Data analysis and SPSA Evaluation)</a:t>
            </a:r>
            <a:endParaRPr sz="14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214" name="Google Shape;214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5200" y="2084386"/>
            <a:ext cx="1835150" cy="798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40350" y="2233610"/>
            <a:ext cx="701675" cy="500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72200" y="1877218"/>
            <a:ext cx="2693987" cy="1554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48400" y="3657600"/>
            <a:ext cx="1085850" cy="1195387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1"/>
          <p:cNvSpPr txBox="1"/>
          <p:nvPr/>
        </p:nvSpPr>
        <p:spPr>
          <a:xfrm>
            <a:off x="3035300" y="4572000"/>
            <a:ext cx="2774950" cy="10604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Monitor implementation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9" name="Google Shape;219;p3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47800" y="3548715"/>
            <a:ext cx="987425" cy="12985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77800A-76FD-6EA5-8B51-25D04D6EBA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C4B865E6-1C1E-3A45-295C-4F2A1BD69D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ctrTitle"/>
          </p:nvPr>
        </p:nvSpPr>
        <p:spPr>
          <a:xfrm>
            <a:off x="775162" y="2625921"/>
            <a:ext cx="7772400" cy="18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imes New Roman"/>
              <a:buNone/>
            </a:pPr>
            <a:r>
              <a:rPr lang="en-US" sz="4800" b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Reunión Anual del Título I</a:t>
            </a:r>
            <a:endParaRPr sz="4800" b="1" i="0" u="none" strike="noStrike" cap="none">
              <a:solidFill>
                <a:srgbClr val="6F7B6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09" name="Google Shape;109;p14"/>
          <p:cNvSpPr txBox="1"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64008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rPr lang="en-US" sz="2700" b="0" i="0" u="none" strike="noStrike" cap="none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2022-2023 </a:t>
            </a:r>
            <a:r>
              <a:rPr lang="en-US" sz="2700" b="0" i="0" u="none" strike="noStrike" cap="none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Resumen</a:t>
            </a:r>
            <a:r>
              <a:rPr lang="en-US" sz="2700" b="0" i="0" u="none" strike="noStrike" cap="none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del </a:t>
            </a:r>
            <a:r>
              <a:rPr lang="en-US" sz="27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TÍTULO</a:t>
            </a:r>
            <a:r>
              <a:rPr lang="en-US" sz="2700" b="0" i="0" u="none" strike="noStrike" cap="none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I </a:t>
            </a:r>
            <a:r>
              <a:rPr lang="en-US" sz="27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PARA EL </a:t>
            </a:r>
            <a:endParaRPr sz="2700" dirty="0">
              <a:solidFill>
                <a:schemeClr val="tx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marR="64008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rPr lang="en-US" sz="2700" b="0" i="0" u="none" strike="noStrike" cap="none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Schoolwide Program </a:t>
            </a:r>
            <a:endParaRPr sz="2700" b="0" i="0" u="none" strike="noStrike" cap="none" dirty="0">
              <a:solidFill>
                <a:schemeClr val="tx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110" name="Google Shape;110;p14" descr="A picture containing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791" y="192867"/>
            <a:ext cx="2690191" cy="12277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A9B2F5-DFA1-EFF3-0603-92FF550C19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2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90"/>
              <a:buFont typeface="Rambla"/>
              <a:buNone/>
            </a:pP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El </a:t>
            </a: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Ciclo</a:t>
            </a: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de </a:t>
            </a: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Mejora</a:t>
            </a: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Continua </a:t>
            </a: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en</a:t>
            </a: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el</a:t>
            </a: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Desarrollo del SPSA</a:t>
            </a:r>
            <a:endParaRPr sz="3600" b="1" i="0" u="none" strike="noStrike" cap="none" dirty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225" name="Google Shape;225;p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2233612"/>
            <a:ext cx="688800" cy="49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2"/>
          <p:cNvSpPr txBox="1"/>
          <p:nvPr/>
        </p:nvSpPr>
        <p:spPr>
          <a:xfrm>
            <a:off x="609600" y="1797776"/>
            <a:ext cx="2116200" cy="1424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None/>
            </a:pPr>
            <a:r>
              <a:rPr lang="en-US" sz="17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Llevar a cabo evaluación integral de necesidades</a:t>
            </a:r>
            <a:r>
              <a:rPr lang="en-US" sz="17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análisis</a:t>
            </a:r>
            <a:r>
              <a:rPr lang="en-US" sz="1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datos y </a:t>
            </a:r>
            <a:r>
              <a:rPr lang="en-US" sz="1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evaluación</a:t>
            </a:r>
            <a:r>
              <a:rPr lang="en-US" sz="1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SPSA)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0350" y="2233610"/>
            <a:ext cx="701675" cy="500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48400" y="3657600"/>
            <a:ext cx="1085850" cy="1195387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2"/>
          <p:cNvSpPr txBox="1"/>
          <p:nvPr/>
        </p:nvSpPr>
        <p:spPr>
          <a:xfrm>
            <a:off x="3035300" y="4572000"/>
            <a:ext cx="2775000" cy="1060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Monito</a:t>
            </a:r>
            <a:r>
              <a:rPr lang="en-US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rear la implementación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47800" y="3548715"/>
            <a:ext cx="987425" cy="129857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2"/>
          <p:cNvSpPr txBox="1"/>
          <p:nvPr/>
        </p:nvSpPr>
        <p:spPr>
          <a:xfrm>
            <a:off x="3682225" y="2110150"/>
            <a:ext cx="1658100" cy="11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Desarrollar metas escolares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2"/>
          <p:cNvSpPr txBox="1"/>
          <p:nvPr/>
        </p:nvSpPr>
        <p:spPr>
          <a:xfrm>
            <a:off x="6098350" y="1846375"/>
            <a:ext cx="2679900" cy="17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Desarrollar estrategias y alinear los presupuestos para abordar las necesidades identificadas de los estudiantes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44657E-32AA-052D-92BD-B1A4B591CC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D6325F08-8000-2BC4-3709-58F1D6AF39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4760EBD-1026-BCCB-F17B-F6EF214B6FB0}"/>
              </a:ext>
            </a:extLst>
          </p:cNvPr>
          <p:cNvSpPr/>
          <p:nvPr/>
        </p:nvSpPr>
        <p:spPr>
          <a:xfrm>
            <a:off x="3777673" y="2022764"/>
            <a:ext cx="1422400" cy="112683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Google Shape;231;p32">
            <a:extLst>
              <a:ext uri="{FF2B5EF4-FFF2-40B4-BE49-F238E27FC236}">
                <a16:creationId xmlns:a16="http://schemas.microsoft.com/office/drawing/2014/main" id="{737D75A2-2B35-4E98-7F6D-0BED53132DC1}"/>
              </a:ext>
            </a:extLst>
          </p:cNvPr>
          <p:cNvSpPr txBox="1"/>
          <p:nvPr/>
        </p:nvSpPr>
        <p:spPr>
          <a:xfrm>
            <a:off x="6120303" y="1951174"/>
            <a:ext cx="2592572" cy="135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FC9741-E957-C277-B69C-8660AEA407D9}"/>
              </a:ext>
            </a:extLst>
          </p:cNvPr>
          <p:cNvSpPr/>
          <p:nvPr/>
        </p:nvSpPr>
        <p:spPr>
          <a:xfrm>
            <a:off x="6175721" y="1920094"/>
            <a:ext cx="2537154" cy="149035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r>
              <a:rPr lang="en-US" sz="4000" b="1" i="0" u="none" strike="noStrike" cap="none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20</a:t>
            </a: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22-2023</a:t>
            </a:r>
            <a:r>
              <a:rPr lang="en-US" sz="4000" b="1" i="0" u="none" strike="noStrike" cap="none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School’s Title I Allocation and Expenditures</a:t>
            </a:r>
            <a:endParaRPr sz="3690" b="1" i="0" u="none" strike="noStrike" cap="none" dirty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38" name="Google Shape;238;p33"/>
          <p:cNvSpPr txBox="1">
            <a:spLocks noGrp="1"/>
          </p:cNvSpPr>
          <p:nvPr>
            <p:ph type="body" idx="1"/>
          </p:nvPr>
        </p:nvSpPr>
        <p:spPr>
          <a:xfrm>
            <a:off x="822960" y="2045296"/>
            <a:ext cx="7586404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Professional development</a:t>
            </a:r>
            <a:endParaRPr sz="3200" dirty="0">
              <a:solidFill>
                <a:schemeClr val="tx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Tutoring</a:t>
            </a:r>
            <a:endParaRPr sz="3200" dirty="0">
              <a:solidFill>
                <a:schemeClr val="tx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Field trips</a:t>
            </a:r>
            <a:endParaRPr sz="3200" dirty="0">
              <a:solidFill>
                <a:schemeClr val="tx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Incentives</a:t>
            </a:r>
            <a:endParaRPr sz="3200" dirty="0">
              <a:solidFill>
                <a:schemeClr val="tx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Personnel</a:t>
            </a:r>
            <a:endParaRPr sz="3200" dirty="0">
              <a:solidFill>
                <a:schemeClr val="tx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Technology</a:t>
            </a:r>
            <a:endParaRPr sz="3200" dirty="0">
              <a:solidFill>
                <a:schemeClr val="tx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E2B118-6B8D-A408-7719-DE0B2783D7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3D4B152-BBAF-78CD-8812-F389B3F8C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4"/>
          <p:cNvSpPr txBox="1">
            <a:spLocks noGrp="1"/>
          </p:cNvSpPr>
          <p:nvPr>
            <p:ph type="title"/>
          </p:nvPr>
        </p:nvSpPr>
        <p:spPr>
          <a:xfrm>
            <a:off x="331304" y="286604"/>
            <a:ext cx="803545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r>
              <a:rPr lang="en-US" sz="4000" b="1" i="0" u="none" strike="noStrike" cap="none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20</a:t>
            </a: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22-2023</a:t>
            </a:r>
            <a:r>
              <a:rPr lang="en-US" sz="4000" b="1" i="0" u="none" strike="noStrike" cap="none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Asignación</a:t>
            </a: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y </a:t>
            </a: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Gastos</a:t>
            </a: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del </a:t>
            </a:r>
            <a:endParaRPr sz="4000" b="1" dirty="0">
              <a:solidFill>
                <a:srgbClr val="6F7B62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Título</a:t>
            </a:r>
            <a:r>
              <a:rPr lang="en-US" sz="4000" b="1" i="0" u="none" strike="noStrike" cap="none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I </a:t>
            </a:r>
            <a:endParaRPr sz="3690" b="1" i="0" u="none" strike="noStrike" cap="none" dirty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44" name="Google Shape;244;p34"/>
          <p:cNvSpPr txBox="1">
            <a:spLocks noGrp="1"/>
          </p:cNvSpPr>
          <p:nvPr>
            <p:ph type="body" idx="1"/>
          </p:nvPr>
        </p:nvSpPr>
        <p:spPr>
          <a:xfrm>
            <a:off x="886690" y="2222875"/>
            <a:ext cx="7407565" cy="2897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3200" dirty="0">
                <a:latin typeface="Rambla"/>
                <a:ea typeface="Rambla"/>
                <a:cs typeface="Rambla"/>
                <a:sym typeface="Rambla"/>
              </a:rPr>
              <a:t>Desarrollo </a:t>
            </a:r>
            <a:r>
              <a:rPr lang="en-US" sz="3200" dirty="0" err="1">
                <a:latin typeface="Rambla"/>
                <a:ea typeface="Rambla"/>
                <a:cs typeface="Rambla"/>
                <a:sym typeface="Rambla"/>
              </a:rPr>
              <a:t>profesional</a:t>
            </a:r>
            <a:r>
              <a:rPr lang="en-US" sz="3200" dirty="0">
                <a:latin typeface="Rambla"/>
                <a:ea typeface="Rambla"/>
                <a:cs typeface="Rambla"/>
                <a:sym typeface="Rambla"/>
              </a:rPr>
              <a:t> </a:t>
            </a:r>
            <a:endParaRPr sz="3200" dirty="0"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3200" dirty="0" err="1">
                <a:latin typeface="Rambla"/>
                <a:ea typeface="Rambla"/>
                <a:cs typeface="Rambla"/>
                <a:sym typeface="Rambla"/>
              </a:rPr>
              <a:t>Tutoria</a:t>
            </a:r>
            <a:endParaRPr sz="3200" dirty="0"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3200" dirty="0">
                <a:latin typeface="Rambla"/>
                <a:ea typeface="Rambla"/>
                <a:cs typeface="Rambla"/>
                <a:sym typeface="Rambla"/>
              </a:rPr>
              <a:t>Paseos</a:t>
            </a:r>
            <a:endParaRPr sz="3200" dirty="0"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3200" dirty="0" err="1">
                <a:latin typeface="Rambla"/>
                <a:ea typeface="Rambla"/>
                <a:cs typeface="Rambla"/>
                <a:sym typeface="Rambla"/>
              </a:rPr>
              <a:t>Incentivos</a:t>
            </a:r>
            <a:endParaRPr sz="3200" dirty="0"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3200" dirty="0">
                <a:latin typeface="Rambla"/>
                <a:ea typeface="Rambla"/>
                <a:cs typeface="Rambla"/>
                <a:sym typeface="Rambla"/>
              </a:rPr>
              <a:t>Personal</a:t>
            </a:r>
            <a:endParaRPr sz="3200" dirty="0"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3200" dirty="0" err="1">
                <a:latin typeface="Rambla"/>
                <a:ea typeface="Rambla"/>
                <a:cs typeface="Rambla"/>
                <a:sym typeface="Rambla"/>
              </a:rPr>
              <a:t>Tecnologia</a:t>
            </a:r>
            <a:endParaRPr sz="3200" dirty="0"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4D72E0-9741-827C-6B6E-013E7F4B8A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15EB80C-C605-442F-AF7F-56AA35281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</a:pPr>
            <a:r>
              <a:rPr lang="en-US" b="1" i="0" u="none" strike="noStrike" cap="none" dirty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What is Parent Involvement?</a:t>
            </a:r>
            <a:endParaRPr b="1" i="0" u="none" strike="noStrike" cap="none" dirty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50" name="Google Shape;250;p35"/>
          <p:cNvSpPr txBox="1">
            <a:spLocks noGrp="1"/>
          </p:cNvSpPr>
          <p:nvPr>
            <p:ph type="body" idx="1"/>
          </p:nvPr>
        </p:nvSpPr>
        <p:spPr>
          <a:xfrm>
            <a:off x="80009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728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None/>
            </a:pPr>
            <a:endParaRPr sz="3200" b="0" i="1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109728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None/>
            </a:pPr>
            <a:r>
              <a:rPr lang="en-US" sz="3200" b="0" i="1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“The term parent involvement means the participation of parents in regular, two-way and meaningful communication involving student academic learning and other school activities.”</a:t>
            </a: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DD81B5-475E-78CC-4E9C-261593A751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5EF6373-5B03-1A43-7C1A-29BD088C3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>
            <a:spLocks noGrp="1"/>
          </p:cNvSpPr>
          <p:nvPr>
            <p:ph type="title"/>
          </p:nvPr>
        </p:nvSpPr>
        <p:spPr>
          <a:xfrm>
            <a:off x="424070" y="286604"/>
            <a:ext cx="794269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</a:pPr>
            <a:r>
              <a:rPr lang="en-US" sz="44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¿</a:t>
            </a:r>
            <a:r>
              <a:rPr lang="en-US" sz="44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Qué</a:t>
            </a:r>
            <a:r>
              <a:rPr lang="en-US" sz="44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es </a:t>
            </a:r>
            <a:r>
              <a:rPr lang="en-US" sz="44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Participación</a:t>
            </a:r>
            <a:r>
              <a:rPr lang="en-US" sz="44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de Padres? </a:t>
            </a:r>
            <a:endParaRPr sz="4400" b="1" i="0" u="none" strike="noStrike" cap="none" dirty="0">
              <a:solidFill>
                <a:srgbClr val="6F7B6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56" name="Google Shape;256;p36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728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None/>
            </a:pPr>
            <a:endParaRPr sz="3200" b="0" i="1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109728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None/>
            </a:pPr>
            <a:r>
              <a:rPr lang="en-US" sz="3200" b="0" i="1" u="none" strike="noStrike" cap="none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“El </a:t>
            </a:r>
            <a:r>
              <a:rPr lang="en-US" sz="3200" i="1" dirty="0" err="1">
                <a:solidFill>
                  <a:schemeClr val="tx1"/>
                </a:solidFill>
                <a:latin typeface="Rambla" panose="020B0604020202020204" charset="0"/>
              </a:rPr>
              <a:t>término</a:t>
            </a:r>
            <a:r>
              <a:rPr lang="en-US" sz="3200" b="0" i="1" u="none" strike="noStrike" cap="none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Rambla" panose="020B0604020202020204" charset="0"/>
              </a:rPr>
              <a:t>participación</a:t>
            </a:r>
            <a:r>
              <a:rPr lang="en-US" sz="3200" i="1" dirty="0">
                <a:solidFill>
                  <a:schemeClr val="tx1"/>
                </a:solidFill>
                <a:latin typeface="Rambla" panose="020B0604020202020204" charset="0"/>
              </a:rPr>
              <a:t> de padres </a:t>
            </a:r>
            <a:r>
              <a:rPr lang="en-US" sz="3200" i="1" dirty="0" err="1">
                <a:solidFill>
                  <a:schemeClr val="tx1"/>
                </a:solidFill>
                <a:latin typeface="Rambla" panose="020B0604020202020204" charset="0"/>
              </a:rPr>
              <a:t>significa</a:t>
            </a:r>
            <a:r>
              <a:rPr lang="en-US" sz="3200" i="1" dirty="0">
                <a:solidFill>
                  <a:schemeClr val="tx1"/>
                </a:solidFill>
                <a:latin typeface="Rambla" panose="020B0604020202020204" charset="0"/>
              </a:rPr>
              <a:t> la </a:t>
            </a:r>
            <a:r>
              <a:rPr lang="en-US" sz="3200" i="1" dirty="0" err="1">
                <a:solidFill>
                  <a:schemeClr val="tx1"/>
                </a:solidFill>
                <a:latin typeface="Rambla" panose="020B0604020202020204" charset="0"/>
              </a:rPr>
              <a:t>participación</a:t>
            </a:r>
            <a:r>
              <a:rPr lang="en-US" sz="3200" i="1" dirty="0">
                <a:solidFill>
                  <a:schemeClr val="tx1"/>
                </a:solidFill>
                <a:latin typeface="Rambla" panose="020B0604020202020204" charset="0"/>
              </a:rPr>
              <a:t> de </a:t>
            </a:r>
            <a:r>
              <a:rPr lang="en-US" sz="3200" i="1" dirty="0" err="1">
                <a:solidFill>
                  <a:schemeClr val="tx1"/>
                </a:solidFill>
                <a:latin typeface="Rambla" panose="020B0604020202020204" charset="0"/>
              </a:rPr>
              <a:t>los</a:t>
            </a:r>
            <a:r>
              <a:rPr lang="en-US" sz="3200" i="1" dirty="0">
                <a:solidFill>
                  <a:schemeClr val="tx1"/>
                </a:solidFill>
                <a:latin typeface="Rambla" panose="020B0604020202020204" charset="0"/>
              </a:rPr>
              <a:t> padres </a:t>
            </a:r>
            <a:r>
              <a:rPr lang="en-US" sz="3200" i="1" dirty="0" err="1">
                <a:solidFill>
                  <a:schemeClr val="tx1"/>
                </a:solidFill>
                <a:latin typeface="Rambla" panose="020B0604020202020204" charset="0"/>
              </a:rPr>
              <a:t>en</a:t>
            </a:r>
            <a:r>
              <a:rPr lang="en-US" sz="3200" i="1" dirty="0">
                <a:solidFill>
                  <a:schemeClr val="tx1"/>
                </a:solidFill>
                <a:latin typeface="Rambla" panose="020B0604020202020204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Rambla" panose="020B0604020202020204" charset="0"/>
              </a:rPr>
              <a:t>una</a:t>
            </a:r>
            <a:r>
              <a:rPr lang="en-US" sz="3200" i="1" dirty="0">
                <a:solidFill>
                  <a:schemeClr val="tx1"/>
                </a:solidFill>
                <a:latin typeface="Rambla" panose="020B0604020202020204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Rambla" panose="020B0604020202020204" charset="0"/>
              </a:rPr>
              <a:t>comunicación</a:t>
            </a:r>
            <a:r>
              <a:rPr lang="en-US" sz="3200" i="1" dirty="0">
                <a:solidFill>
                  <a:schemeClr val="tx1"/>
                </a:solidFill>
                <a:latin typeface="Rambla" panose="020B0604020202020204" charset="0"/>
              </a:rPr>
              <a:t> regular, </a:t>
            </a:r>
            <a:r>
              <a:rPr lang="en-US" sz="3200" i="1" dirty="0" err="1">
                <a:solidFill>
                  <a:schemeClr val="tx1"/>
                </a:solidFill>
                <a:latin typeface="Rambla" panose="020B0604020202020204" charset="0"/>
              </a:rPr>
              <a:t>bidireccional</a:t>
            </a:r>
            <a:r>
              <a:rPr lang="en-US" sz="3200" i="1" dirty="0">
                <a:solidFill>
                  <a:schemeClr val="tx1"/>
                </a:solidFill>
                <a:latin typeface="Rambla" panose="020B0604020202020204" charset="0"/>
              </a:rPr>
              <a:t> y </a:t>
            </a:r>
            <a:r>
              <a:rPr lang="en-US" sz="3200" i="1" dirty="0" err="1">
                <a:solidFill>
                  <a:schemeClr val="tx1"/>
                </a:solidFill>
                <a:latin typeface="Rambla" panose="020B0604020202020204" charset="0"/>
              </a:rPr>
              <a:t>significativa</a:t>
            </a:r>
            <a:r>
              <a:rPr lang="en-US" sz="3200" i="1" dirty="0">
                <a:solidFill>
                  <a:schemeClr val="tx1"/>
                </a:solidFill>
                <a:latin typeface="Rambla" panose="020B0604020202020204" charset="0"/>
              </a:rPr>
              <a:t> que </a:t>
            </a:r>
            <a:r>
              <a:rPr lang="en-US" sz="3200" i="1" dirty="0" err="1">
                <a:solidFill>
                  <a:schemeClr val="tx1"/>
                </a:solidFill>
                <a:latin typeface="Rambla" panose="020B0604020202020204" charset="0"/>
              </a:rPr>
              <a:t>involucra</a:t>
            </a:r>
            <a:r>
              <a:rPr lang="en-US" sz="3200" i="1" dirty="0">
                <a:solidFill>
                  <a:schemeClr val="tx1"/>
                </a:solidFill>
                <a:latin typeface="Rambla" panose="020B0604020202020204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Rambla" panose="020B0604020202020204" charset="0"/>
              </a:rPr>
              <a:t>el</a:t>
            </a:r>
            <a:r>
              <a:rPr lang="en-US" sz="3200" i="1" dirty="0">
                <a:solidFill>
                  <a:schemeClr val="tx1"/>
                </a:solidFill>
                <a:latin typeface="Rambla" panose="020B0604020202020204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Rambla" panose="020B0604020202020204" charset="0"/>
              </a:rPr>
              <a:t>aprendizaje</a:t>
            </a:r>
            <a:r>
              <a:rPr lang="en-US" sz="3200" i="1" dirty="0">
                <a:solidFill>
                  <a:schemeClr val="tx1"/>
                </a:solidFill>
                <a:latin typeface="Rambla" panose="020B0604020202020204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Rambla" panose="020B0604020202020204" charset="0"/>
              </a:rPr>
              <a:t>académico</a:t>
            </a:r>
            <a:r>
              <a:rPr lang="en-US" sz="3200" i="1" dirty="0">
                <a:solidFill>
                  <a:schemeClr val="tx1"/>
                </a:solidFill>
                <a:latin typeface="Rambla" panose="020B0604020202020204" charset="0"/>
              </a:rPr>
              <a:t> de </a:t>
            </a:r>
            <a:r>
              <a:rPr lang="en-US" sz="3200" i="1" dirty="0" err="1">
                <a:solidFill>
                  <a:schemeClr val="tx1"/>
                </a:solidFill>
                <a:latin typeface="Rambla" panose="020B0604020202020204" charset="0"/>
              </a:rPr>
              <a:t>los</a:t>
            </a:r>
            <a:r>
              <a:rPr lang="en-US" sz="3200" i="1" dirty="0">
                <a:solidFill>
                  <a:schemeClr val="tx1"/>
                </a:solidFill>
                <a:latin typeface="Rambla" panose="020B0604020202020204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Rambla" panose="020B0604020202020204" charset="0"/>
              </a:rPr>
              <a:t>estudiantes</a:t>
            </a:r>
            <a:r>
              <a:rPr lang="en-US" sz="3200" i="1" dirty="0">
                <a:solidFill>
                  <a:schemeClr val="tx1"/>
                </a:solidFill>
                <a:latin typeface="Rambla" panose="020B0604020202020204" charset="0"/>
              </a:rPr>
              <a:t> y </a:t>
            </a:r>
            <a:r>
              <a:rPr lang="en-US" sz="3200" i="1" dirty="0" err="1">
                <a:solidFill>
                  <a:schemeClr val="tx1"/>
                </a:solidFill>
                <a:latin typeface="Rambla" panose="020B0604020202020204" charset="0"/>
              </a:rPr>
              <a:t>otras</a:t>
            </a:r>
            <a:r>
              <a:rPr lang="en-US" sz="3200" i="1" dirty="0">
                <a:solidFill>
                  <a:schemeClr val="tx1"/>
                </a:solidFill>
                <a:latin typeface="Rambla" panose="020B0604020202020204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Rambla" panose="020B0604020202020204" charset="0"/>
              </a:rPr>
              <a:t>actividades</a:t>
            </a:r>
            <a:r>
              <a:rPr lang="en-US" sz="3200" i="1" dirty="0">
                <a:solidFill>
                  <a:schemeClr val="tx1"/>
                </a:solidFill>
                <a:latin typeface="Rambla" panose="020B0604020202020204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Rambla" panose="020B0604020202020204" charset="0"/>
              </a:rPr>
              <a:t>escolares</a:t>
            </a:r>
            <a:r>
              <a:rPr lang="en-US" sz="3200" i="1" dirty="0">
                <a:solidFill>
                  <a:schemeClr val="tx1"/>
                </a:solidFill>
                <a:latin typeface="Rambla" panose="020B0604020202020204" charset="0"/>
              </a:rPr>
              <a:t>.” </a:t>
            </a:r>
            <a:endParaRPr sz="2700" b="0" i="0" u="none" strike="noStrike" cap="none" dirty="0">
              <a:solidFill>
                <a:schemeClr val="tx1"/>
              </a:solidFill>
              <a:latin typeface="Rambla" panose="020B0604020202020204" charset="0"/>
              <a:ea typeface="Rambla"/>
              <a:cs typeface="Rambla"/>
              <a:sym typeface="Rambla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E4AEDE-076B-18E4-C2AD-1C25659F1E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CFA64B8-7269-164D-0F61-A63B669B5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7"/>
          <p:cNvSpPr txBox="1">
            <a:spLocks noGrp="1"/>
          </p:cNvSpPr>
          <p:nvPr>
            <p:ph type="title"/>
          </p:nvPr>
        </p:nvSpPr>
        <p:spPr>
          <a:xfrm>
            <a:off x="331304" y="286604"/>
            <a:ext cx="8507896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r>
              <a:rPr lang="en-US" sz="4000" b="1" i="0" u="none" strike="noStrike" cap="none" dirty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Required School-level Activities</a:t>
            </a:r>
            <a:endParaRPr sz="4000" b="1" i="0" u="none" strike="noStrike" cap="none" dirty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62" name="Google Shape;262;p37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Char char="⮚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Annual Title I Meeting</a:t>
            </a: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Char char="⮚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Information about the Title I Program</a:t>
            </a: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Char char="⮚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Description of curriculum &amp; assessment</a:t>
            </a: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Char char="⮚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Opportunity to request meetings</a:t>
            </a: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Char char="⮚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School-Parent Compact</a:t>
            </a: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Char char="⮚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Capacity Building</a:t>
            </a: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5A2060-FC0E-B8C7-A46F-53EFEACB26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F61D7CC-DFE7-2774-D5CC-51C225518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8"/>
          <p:cNvSpPr txBox="1">
            <a:spLocks noGrp="1"/>
          </p:cNvSpPr>
          <p:nvPr>
            <p:ph type="title"/>
          </p:nvPr>
        </p:nvSpPr>
        <p:spPr>
          <a:xfrm>
            <a:off x="371061" y="286604"/>
            <a:ext cx="7995699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Actividades</a:t>
            </a: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requeridas</a:t>
            </a: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a </a:t>
            </a: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nivel</a:t>
            </a: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escolar</a:t>
            </a:r>
            <a:endParaRPr sz="3690" b="1" i="0" u="none" strike="noStrike" cap="none" dirty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68" name="Google Shape;268;p38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Char char="⮚"/>
            </a:pPr>
            <a:r>
              <a:rPr lang="en-US" sz="3200" dirty="0" err="1">
                <a:latin typeface="Rambla" panose="020B0604020202020204" charset="0"/>
              </a:rPr>
              <a:t>Reunión</a:t>
            </a:r>
            <a:r>
              <a:rPr lang="en-US" sz="3200" dirty="0">
                <a:latin typeface="Rambla" panose="020B0604020202020204" charset="0"/>
              </a:rPr>
              <a:t> </a:t>
            </a:r>
            <a:r>
              <a:rPr lang="en-US" sz="3200" dirty="0" err="1">
                <a:latin typeface="Rambla" panose="020B0604020202020204" charset="0"/>
              </a:rPr>
              <a:t>anual</a:t>
            </a:r>
            <a:r>
              <a:rPr lang="en-US" sz="3200" dirty="0">
                <a:latin typeface="Rambla" panose="020B0604020202020204" charset="0"/>
              </a:rPr>
              <a:t> de </a:t>
            </a:r>
            <a:r>
              <a:rPr lang="en-US" sz="3200" dirty="0" err="1">
                <a:latin typeface="Rambla" panose="020B0604020202020204" charset="0"/>
              </a:rPr>
              <a:t>Título</a:t>
            </a:r>
            <a:r>
              <a:rPr lang="en-US" sz="3200" dirty="0">
                <a:latin typeface="Rambla" panose="020B0604020202020204" charset="0"/>
              </a:rPr>
              <a:t> I </a:t>
            </a:r>
            <a:endParaRPr sz="3200" b="0" i="0" u="none" strike="noStrike" cap="none" dirty="0">
              <a:solidFill>
                <a:schemeClr val="dk1"/>
              </a:solidFill>
              <a:latin typeface="Rambla" panose="020B0604020202020204" charset="0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Char char="⮚"/>
            </a:pPr>
            <a:r>
              <a:rPr lang="en-US" sz="3200" dirty="0" err="1">
                <a:latin typeface="Rambla" panose="020B0604020202020204" charset="0"/>
              </a:rPr>
              <a:t>Información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sobre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el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Programa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</a:t>
            </a:r>
            <a:r>
              <a:rPr lang="en-US" sz="3200" dirty="0" err="1">
                <a:latin typeface="Rambla" panose="020B0604020202020204" charset="0"/>
              </a:rPr>
              <a:t>Título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</a:t>
            </a:r>
            <a:r>
              <a:rPr lang="en-US" sz="3200" dirty="0">
                <a:latin typeface="Rambla" panose="020B0604020202020204" charset="0"/>
              </a:rPr>
              <a:t>I </a:t>
            </a:r>
            <a:endParaRPr sz="3200" b="0" i="0" u="none" strike="noStrike" cap="none" dirty="0">
              <a:solidFill>
                <a:schemeClr val="dk1"/>
              </a:solidFill>
              <a:latin typeface="Rambla" panose="020B0604020202020204" charset="0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Char char="⮚"/>
            </a:pPr>
            <a:r>
              <a:rPr lang="en-US" sz="3200" dirty="0" err="1">
                <a:latin typeface="Rambla" panose="020B0604020202020204" charset="0"/>
              </a:rPr>
              <a:t>Descripción</a:t>
            </a:r>
            <a:r>
              <a:rPr lang="en-US" sz="3200" dirty="0">
                <a:latin typeface="Rambla" panose="020B0604020202020204" charset="0"/>
              </a:rPr>
              <a:t> del </a:t>
            </a:r>
            <a:r>
              <a:rPr lang="en-US" sz="3200" dirty="0" err="1">
                <a:latin typeface="Rambla" panose="020B0604020202020204" charset="0"/>
              </a:rPr>
              <a:t>curriculo</a:t>
            </a:r>
            <a:r>
              <a:rPr lang="en-US" sz="3200" dirty="0">
                <a:latin typeface="Rambla" panose="020B0604020202020204" charset="0"/>
              </a:rPr>
              <a:t> y </a:t>
            </a:r>
            <a:r>
              <a:rPr lang="en-US" sz="3200" dirty="0" err="1">
                <a:latin typeface="Rambla" panose="020B0604020202020204" charset="0"/>
              </a:rPr>
              <a:t>evaluacion</a:t>
            </a:r>
            <a:r>
              <a:rPr lang="en-US" sz="3200" dirty="0">
                <a:latin typeface="Rambla" panose="020B0604020202020204" charset="0"/>
              </a:rPr>
              <a:t> </a:t>
            </a:r>
            <a:endParaRPr sz="3200" b="0" i="0" u="none" strike="noStrike" cap="none" dirty="0">
              <a:solidFill>
                <a:schemeClr val="dk1"/>
              </a:solidFill>
              <a:latin typeface="Rambla" panose="020B0604020202020204" charset="0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Char char="⮚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Oportunidad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de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solicitar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reuniones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</a:t>
            </a:r>
            <a:endParaRPr sz="3200" b="0" i="0" u="none" strike="noStrike" cap="none" dirty="0">
              <a:solidFill>
                <a:schemeClr val="dk1"/>
              </a:solidFill>
              <a:latin typeface="Rambla" panose="020B0604020202020204" charset="0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Char char="⮚"/>
            </a:pPr>
            <a:r>
              <a:rPr lang="en-US" sz="3200" dirty="0" err="1">
                <a:latin typeface="Rambla" panose="020B0604020202020204" charset="0"/>
              </a:rPr>
              <a:t>Acuerdo</a:t>
            </a:r>
            <a:r>
              <a:rPr lang="en-US" sz="3200" dirty="0">
                <a:latin typeface="Rambla" panose="020B0604020202020204" charset="0"/>
              </a:rPr>
              <a:t> entre la </a:t>
            </a:r>
            <a:r>
              <a:rPr lang="en-US" sz="3200" dirty="0" err="1">
                <a:latin typeface="Rambla" panose="020B0604020202020204" charset="0"/>
              </a:rPr>
              <a:t>escuela</a:t>
            </a:r>
            <a:r>
              <a:rPr lang="en-US" sz="3200" dirty="0">
                <a:latin typeface="Rambla" panose="020B0604020202020204" charset="0"/>
              </a:rPr>
              <a:t> y padres </a:t>
            </a:r>
            <a:endParaRPr sz="3200" b="0" i="0" u="none" strike="noStrike" cap="none" dirty="0">
              <a:solidFill>
                <a:schemeClr val="dk1"/>
              </a:solidFill>
              <a:latin typeface="Rambla" panose="020B0604020202020204" charset="0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Char char="⮚"/>
            </a:pPr>
            <a:r>
              <a:rPr lang="en-US" sz="3200" dirty="0" err="1">
                <a:latin typeface="Rambla" panose="020B0604020202020204" charset="0"/>
              </a:rPr>
              <a:t>Creación</a:t>
            </a:r>
            <a:r>
              <a:rPr lang="en-US" sz="3200" dirty="0">
                <a:latin typeface="Rambla" panose="020B0604020202020204" charset="0"/>
              </a:rPr>
              <a:t> de </a:t>
            </a:r>
            <a:r>
              <a:rPr lang="en-US" sz="3200" dirty="0" err="1">
                <a:latin typeface="Rambla" panose="020B0604020202020204" charset="0"/>
              </a:rPr>
              <a:t>capacidad</a:t>
            </a:r>
            <a:endParaRPr sz="3200" b="0" i="0" u="none" strike="noStrike" cap="none" dirty="0">
              <a:solidFill>
                <a:schemeClr val="dk1"/>
              </a:solidFill>
              <a:latin typeface="Rambla" panose="020B0604020202020204" charset="0"/>
              <a:ea typeface="Rambla"/>
              <a:cs typeface="Rambla"/>
              <a:sym typeface="Rambla"/>
            </a:endParaRPr>
          </a:p>
          <a:p>
            <a:pPr marL="109728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99EBAF-AF1F-FA47-0222-78925506DB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38466CE-7B8F-ECE6-E584-6B72AD816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9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r>
              <a:rPr lang="en-US" sz="4000" b="1" i="0" u="none" strike="noStrike" cap="none" dirty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Required Set-Aside for Parent Involvement </a:t>
            </a:r>
            <a:endParaRPr sz="3690" b="1" i="0" u="none" strike="noStrike" cap="none" dirty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74" name="Google Shape;274;p39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5626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40"/>
              <a:buFont typeface="Wingdings" panose="05000000000000000000" pitchFamily="2" charset="2"/>
              <a:buChar char="Ø"/>
            </a:pPr>
            <a:r>
              <a:rPr lang="en-US" sz="3200" i="0" u="none" strike="noStrike" cap="none" dirty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Title I schools are required to set-aside 1% of</a:t>
            </a:r>
            <a:r>
              <a:rPr lang="en-US" sz="320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3200" i="0" u="none" strike="noStrike" cap="none" dirty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Title I funds to support their Title I Parent</a:t>
            </a:r>
            <a:r>
              <a:rPr lang="en-US" sz="320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3200" i="0" u="none" strike="noStrike" cap="none" dirty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Involvement Policy</a:t>
            </a:r>
            <a:endParaRPr dirty="0"/>
          </a:p>
          <a:p>
            <a:pPr marL="55626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40"/>
              <a:buFont typeface="Wingdings" panose="05000000000000000000" pitchFamily="2" charset="2"/>
              <a:buChar char="Ø"/>
            </a:pPr>
            <a:endParaRPr sz="320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5626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40"/>
              <a:buFont typeface="Wingdings" panose="05000000000000000000" pitchFamily="2" charset="2"/>
              <a:buChar char="Ø"/>
            </a:pPr>
            <a:r>
              <a:rPr lang="en-US" sz="3200" i="0" u="none" strike="noStrike" cap="none" dirty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The following are the expenditures from this</a:t>
            </a:r>
            <a:r>
              <a:rPr lang="en-US" sz="3200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3200" i="0" u="none" strike="noStrike" cap="none" dirty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year’s allocation:</a:t>
            </a:r>
            <a:endParaRPr sz="320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70E21F-3F7F-4651-D21F-562B8EFE96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4BA6E5F-370F-A92F-ABA0-E0A202D4F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0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br>
              <a:rPr lang="en-US" sz="3690" b="1" i="0" u="none" strike="noStrike" cap="none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</a:b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Asignación</a:t>
            </a:r>
            <a:r>
              <a:rPr lang="en-US" sz="4000" b="1" i="0" u="none" strike="noStrike" cap="none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4000" b="1" i="0" u="none" strike="noStrike" cap="none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requerida</a:t>
            </a:r>
            <a:r>
              <a:rPr lang="en-US" sz="4000" b="1" i="0" u="none" strike="noStrike" cap="none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para la </a:t>
            </a: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participación</a:t>
            </a:r>
            <a:r>
              <a:rPr lang="en-US" sz="4000" b="1" i="0" u="none" strike="noStrike" cap="none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de </a:t>
            </a:r>
            <a:r>
              <a:rPr lang="en-US" sz="4000" b="1" i="0" u="none" strike="noStrike" cap="none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los</a:t>
            </a:r>
            <a:r>
              <a:rPr lang="en-US" sz="4000" b="1" i="0" u="none" strike="noStrike" cap="none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padres </a:t>
            </a:r>
            <a:br>
              <a:rPr lang="en-US" sz="3690" b="1" i="0" u="none" strike="noStrike" cap="none" dirty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</a:br>
            <a:endParaRPr sz="3690" b="1" i="0" u="none" strike="noStrike" cap="none" dirty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80" name="Google Shape;280;p40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5626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4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Las </a:t>
            </a:r>
            <a:r>
              <a:rPr lang="en-US" sz="3200" dirty="0" err="1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escuelas</a:t>
            </a:r>
            <a:r>
              <a:rPr lang="en-US" sz="3200" dirty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 de </a:t>
            </a:r>
            <a:r>
              <a:rPr lang="en-US" sz="3200" dirty="0" err="1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Título</a:t>
            </a:r>
            <a:r>
              <a:rPr lang="en-US" sz="3200" dirty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 I </a:t>
            </a:r>
            <a:r>
              <a:rPr lang="en-US" sz="3200" dirty="0" err="1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están</a:t>
            </a:r>
            <a:r>
              <a:rPr lang="en-US" sz="3200" dirty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obligadas</a:t>
            </a:r>
            <a:r>
              <a:rPr lang="en-US" sz="3200" dirty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reservar</a:t>
            </a:r>
            <a:r>
              <a:rPr lang="en-US" sz="3200" dirty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 un 1% de </a:t>
            </a:r>
            <a:r>
              <a:rPr lang="en-US" sz="3200" i="0" u="none" strike="noStrike" cap="none" dirty="0" err="1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Fondos</a:t>
            </a:r>
            <a:r>
              <a:rPr lang="en-US" sz="3200" i="0" u="none" strike="noStrike" cap="none" dirty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 de </a:t>
            </a:r>
            <a:r>
              <a:rPr lang="en-US" sz="3200" dirty="0" err="1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Título</a:t>
            </a:r>
            <a:r>
              <a:rPr lang="en-US" sz="3200" i="0" u="none" strike="noStrike" cap="none" dirty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 I para </a:t>
            </a:r>
            <a:r>
              <a:rPr lang="en-US" sz="3200" i="0" u="none" strike="noStrike" cap="none" dirty="0" err="1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apoyar</a:t>
            </a:r>
            <a:r>
              <a:rPr lang="en-US" sz="3200" i="0" u="none" strike="noStrike" cap="none" dirty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 l</a:t>
            </a:r>
            <a:r>
              <a:rPr lang="en-US" sz="3200" dirty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a </a:t>
            </a:r>
            <a:r>
              <a:rPr lang="en-US" sz="3200" dirty="0" err="1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política</a:t>
            </a:r>
            <a:r>
              <a:rPr lang="en-US" sz="3200" dirty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 de </a:t>
            </a:r>
            <a:r>
              <a:rPr lang="en-US" sz="3200" dirty="0" err="1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participación</a:t>
            </a:r>
            <a:r>
              <a:rPr lang="en-US" sz="3200" dirty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 de</a:t>
            </a:r>
            <a:r>
              <a:rPr lang="en-US" sz="3200" i="0" u="none" strike="noStrike" cap="none" dirty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 pa</a:t>
            </a:r>
            <a:r>
              <a:rPr lang="en-US" sz="3200" dirty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dres </a:t>
            </a:r>
            <a:endParaRPr lang="en-US" sz="3200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990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en-US" sz="3200" i="0" u="none" strike="noStrike" cap="none" dirty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  </a:t>
            </a:r>
            <a:endParaRPr sz="320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5626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4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Los </a:t>
            </a:r>
            <a:r>
              <a:rPr lang="en-US" sz="3200" dirty="0" err="1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siguientes</a:t>
            </a:r>
            <a:r>
              <a:rPr lang="en-US" sz="3200" dirty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 son </a:t>
            </a:r>
            <a:r>
              <a:rPr lang="en-US" sz="3200" dirty="0" err="1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los</a:t>
            </a:r>
            <a:r>
              <a:rPr lang="en-US" sz="3200" dirty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gastos</a:t>
            </a:r>
            <a:r>
              <a:rPr lang="en-US" sz="3200" dirty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 de </a:t>
            </a:r>
            <a:r>
              <a:rPr lang="en-US" sz="3200" dirty="0" err="1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asignación</a:t>
            </a:r>
            <a:r>
              <a:rPr lang="en-US" sz="3200" dirty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 de </a:t>
            </a:r>
            <a:r>
              <a:rPr lang="en-US" sz="3200" dirty="0" err="1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este</a:t>
            </a:r>
            <a:r>
              <a:rPr lang="en-US" sz="3200" dirty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año</a:t>
            </a:r>
            <a:r>
              <a:rPr lang="en-US" sz="3200" i="0" u="none" strike="noStrike" cap="none" dirty="0">
                <a:solidFill>
                  <a:srgbClr val="000000"/>
                </a:solidFill>
                <a:latin typeface="Rambla"/>
                <a:ea typeface="Rambla"/>
                <a:cs typeface="Rambla"/>
                <a:sym typeface="Rambla"/>
              </a:rPr>
              <a:t>:</a:t>
            </a:r>
            <a:endParaRPr sz="320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BCDCE8-BF5A-9640-5D58-2342F91066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D50AD84-D821-7D55-1FC3-1A242F83A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1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r>
              <a:rPr lang="en-US" sz="3690" b="1" i="0" u="none" strike="noStrike" cap="none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20</a:t>
            </a:r>
            <a:r>
              <a:rPr lang="en-US" sz="369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22-2023</a:t>
            </a:r>
            <a:r>
              <a:rPr lang="en-US" sz="3690" b="1" i="0" u="none" strike="noStrike" cap="none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School Parent </a:t>
            </a:r>
            <a:r>
              <a:rPr lang="en-US" sz="4000" b="1" i="0" u="none" strike="noStrike" cap="none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Involvement</a:t>
            </a:r>
            <a:r>
              <a:rPr lang="en-US" sz="3690" b="1" i="0" u="none" strike="noStrike" cap="none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Activities</a:t>
            </a:r>
            <a:endParaRPr sz="4100" b="1" i="0" u="none" strike="noStrike" cap="none" dirty="0">
              <a:solidFill>
                <a:srgbClr val="6F7B6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86" name="Google Shape;286;p41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School Site Council Meetings</a:t>
            </a:r>
            <a:endParaRPr dirty="0">
              <a:solidFill>
                <a:schemeClr val="tx1"/>
              </a:solidFill>
            </a:endParaRPr>
          </a:p>
          <a:p>
            <a:pPr marL="365760" marR="0" lvl="0" indent="-139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800" dirty="0">
              <a:solidFill>
                <a:schemeClr val="tx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English Language Advisory Committee Meetings (can be combined with SSC)</a:t>
            </a:r>
            <a:endParaRPr dirty="0">
              <a:solidFill>
                <a:schemeClr val="tx1"/>
              </a:solidFill>
            </a:endParaRPr>
          </a:p>
          <a:p>
            <a:pPr marL="281178" marR="0" lvl="0" indent="-548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800" dirty="0">
              <a:solidFill>
                <a:schemeClr val="tx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Quarterly Principal-hosted events</a:t>
            </a:r>
            <a:endParaRPr dirty="0">
              <a:solidFill>
                <a:schemeClr val="tx1"/>
              </a:solidFill>
            </a:endParaRPr>
          </a:p>
          <a:p>
            <a:pPr marL="365760" marR="0" lvl="0" indent="-139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800" dirty="0">
              <a:solidFill>
                <a:schemeClr val="tx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Meetings with students/parents re: FAFSA, college applications, etc.</a:t>
            </a:r>
            <a:endParaRPr sz="3200" dirty="0">
              <a:solidFill>
                <a:schemeClr val="tx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B24673-FDB1-5B23-E077-E14CCD176E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452A6EC-9599-CD1F-1088-5176415EC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</a:pPr>
            <a:r>
              <a:rPr lang="en-US" sz="4000" b="1" i="0" u="none" strike="noStrike" cap="none" dirty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Purpose of the Overview</a:t>
            </a:r>
            <a:endParaRPr sz="4000" b="1" i="0" u="none" strike="noStrike" cap="none" dirty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728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48"/>
              <a:buFont typeface="Noto Sans Symbols"/>
              <a:buNone/>
            </a:pPr>
            <a:endParaRPr sz="36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109728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48"/>
              <a:buFont typeface="Noto Sans Symbols"/>
              <a:buNone/>
            </a:pPr>
            <a:endParaRPr sz="36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109728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48"/>
              <a:buFont typeface="Noto Sans Symbols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To inform parents about the Title I Program and its requirements</a:t>
            </a: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13944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EB0C2F-5EB5-6EA8-3ABE-E1494125C8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B2AF641-A93A-790A-FD56-E6C7FDF92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2"/>
          <p:cNvSpPr txBox="1">
            <a:spLocks noGrp="1"/>
          </p:cNvSpPr>
          <p:nvPr>
            <p:ph type="title"/>
          </p:nvPr>
        </p:nvSpPr>
        <p:spPr>
          <a:xfrm>
            <a:off x="428030" y="288070"/>
            <a:ext cx="8301192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r>
              <a:rPr lang="en-US" sz="3690" b="1" i="0" u="none" strike="noStrike" cap="none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20</a:t>
            </a:r>
            <a:r>
              <a:rPr lang="en-US" sz="369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22-2023</a:t>
            </a:r>
            <a:r>
              <a:rPr lang="en-US" sz="3690" b="1" i="0" u="none" strike="noStrike" cap="none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3690" b="1" i="0" u="none" strike="noStrike" cap="none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Actividades</a:t>
            </a:r>
            <a:r>
              <a:rPr lang="en-US" sz="3690" b="1" i="0" u="none" strike="noStrike" cap="none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369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para la </a:t>
            </a: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participación</a:t>
            </a:r>
            <a:r>
              <a:rPr lang="en-US" sz="369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de </a:t>
            </a:r>
            <a:r>
              <a:rPr lang="en-US" sz="369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los</a:t>
            </a:r>
            <a:r>
              <a:rPr lang="en-US" sz="369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padres </a:t>
            </a:r>
            <a:r>
              <a:rPr lang="en-US" sz="369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en</a:t>
            </a:r>
            <a:r>
              <a:rPr lang="en-US" sz="369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la </a:t>
            </a:r>
            <a:r>
              <a:rPr lang="en-US" sz="369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escuela</a:t>
            </a:r>
            <a:r>
              <a:rPr lang="en-US" sz="369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endParaRPr sz="4100" b="1" i="0" u="none" strike="noStrike" cap="none" dirty="0">
              <a:solidFill>
                <a:srgbClr val="6F7B6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92" name="Google Shape;292;p42"/>
          <p:cNvSpPr txBox="1">
            <a:spLocks noGrp="1"/>
          </p:cNvSpPr>
          <p:nvPr>
            <p:ph type="body" idx="1"/>
          </p:nvPr>
        </p:nvSpPr>
        <p:spPr>
          <a:xfrm>
            <a:off x="265043" y="1845734"/>
            <a:ext cx="8627166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32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Reuniones</a:t>
            </a: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de </a:t>
            </a:r>
            <a:r>
              <a:rPr lang="en-US" sz="32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Consejo</a:t>
            </a: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Escolar</a:t>
            </a:r>
            <a:endParaRPr dirty="0">
              <a:solidFill>
                <a:schemeClr val="tx1"/>
              </a:solidFill>
            </a:endParaRPr>
          </a:p>
          <a:p>
            <a:pPr marL="281178" marR="0" lvl="0" indent="-548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800" dirty="0">
              <a:solidFill>
                <a:schemeClr val="tx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32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Reuniones</a:t>
            </a: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del </a:t>
            </a:r>
            <a:r>
              <a:rPr lang="en-US" sz="32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Comité</a:t>
            </a: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Asesor</a:t>
            </a: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del </a:t>
            </a:r>
            <a:r>
              <a:rPr lang="en-US" sz="32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Idioma</a:t>
            </a: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Inglés</a:t>
            </a: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(ELAC) (se </a:t>
            </a:r>
            <a:r>
              <a:rPr lang="en-US" sz="32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pueden</a:t>
            </a: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combinar</a:t>
            </a: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con </a:t>
            </a:r>
            <a:r>
              <a:rPr lang="en-US" sz="32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el</a:t>
            </a: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SSC</a:t>
            </a:r>
            <a:r>
              <a:rPr lang="en-US" sz="28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) </a:t>
            </a:r>
            <a:endParaRPr dirty="0">
              <a:solidFill>
                <a:schemeClr val="tx1"/>
              </a:solidFill>
            </a:endParaRPr>
          </a:p>
          <a:p>
            <a:pPr marL="365760" marR="0" lvl="0" indent="-13944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800" dirty="0">
              <a:solidFill>
                <a:schemeClr val="tx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32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Eventos</a:t>
            </a: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trimestrales</a:t>
            </a: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organizados</a:t>
            </a: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por</a:t>
            </a: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el</a:t>
            </a: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director  </a:t>
            </a:r>
            <a:endParaRPr dirty="0">
              <a:solidFill>
                <a:schemeClr val="tx1"/>
              </a:solidFill>
            </a:endParaRPr>
          </a:p>
          <a:p>
            <a:pPr marL="281178" marR="0" lvl="0" indent="-548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800" dirty="0">
              <a:solidFill>
                <a:schemeClr val="tx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566928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⮚"/>
            </a:pPr>
            <a:r>
              <a:rPr lang="en-US" sz="32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Reuniones</a:t>
            </a: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con </a:t>
            </a:r>
            <a:r>
              <a:rPr lang="en-US" sz="32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estudiantes</a:t>
            </a: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/ padres </a:t>
            </a:r>
            <a:r>
              <a:rPr lang="en-US" sz="32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sobre</a:t>
            </a: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 FAFSA, solicitudes para la </a:t>
            </a:r>
            <a:r>
              <a:rPr lang="en-US" sz="3200" dirty="0" err="1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universidad</a:t>
            </a:r>
            <a:r>
              <a:rPr lang="en-US" sz="3200" dirty="0">
                <a:solidFill>
                  <a:schemeClr val="tx1"/>
                </a:solidFill>
                <a:latin typeface="Rambla"/>
                <a:ea typeface="Rambla"/>
                <a:cs typeface="Rambla"/>
                <a:sym typeface="Rambla"/>
              </a:rPr>
              <a:t>, etc. </a:t>
            </a:r>
            <a:endParaRPr sz="3200" dirty="0">
              <a:solidFill>
                <a:schemeClr val="tx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B4FCE3-E63F-FD0D-E862-B190AAE59B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89B7F0B-E029-7DE7-C4F0-ECE987DC4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3"/>
          <p:cNvSpPr txBox="1">
            <a:spLocks noGrp="1"/>
          </p:cNvSpPr>
          <p:nvPr>
            <p:ph type="title" idx="4294967295"/>
          </p:nvPr>
        </p:nvSpPr>
        <p:spPr>
          <a:xfrm>
            <a:off x="667543" y="404235"/>
            <a:ext cx="7808913" cy="192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endParaRPr sz="369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r>
              <a:rPr lang="en-US" sz="4000" b="1" i="0" u="none" strike="noStrike" cap="none" dirty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For Additional Information Contact:</a:t>
            </a:r>
            <a:endParaRPr sz="4000" b="1" i="0" u="none" strike="noStrike" cap="none" dirty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r>
              <a:rPr lang="en-US" sz="3690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Para </a:t>
            </a:r>
            <a:r>
              <a:rPr lang="en-US" sz="3690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información</a:t>
            </a:r>
            <a:r>
              <a:rPr lang="en-US" sz="3690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3690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adicional</a:t>
            </a:r>
            <a:r>
              <a:rPr lang="en-US" sz="3690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3690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por</a:t>
            </a:r>
            <a:r>
              <a:rPr lang="en-US" sz="3690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favor de </a:t>
            </a:r>
            <a:r>
              <a:rPr lang="en-US" sz="3690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contactar</a:t>
            </a:r>
            <a:r>
              <a:rPr lang="en-US" sz="3690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a</a:t>
            </a:r>
            <a:r>
              <a:rPr lang="en-US" sz="3690" b="1" i="0" u="none" strike="noStrike" cap="none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:</a:t>
            </a:r>
            <a:endParaRPr sz="4100" b="1" i="0" u="none" strike="noStrike" cap="none" dirty="0">
              <a:solidFill>
                <a:srgbClr val="6F7B6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98" name="Google Shape;298;p43"/>
          <p:cNvSpPr txBox="1">
            <a:spLocks noGrp="1"/>
          </p:cNvSpPr>
          <p:nvPr>
            <p:ph type="body" idx="4294967295"/>
          </p:nvPr>
        </p:nvSpPr>
        <p:spPr>
          <a:xfrm>
            <a:off x="800100" y="2325110"/>
            <a:ext cx="7543800" cy="356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728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109728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109728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rPr lang="en-US" sz="27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Jim Feffer, Ed.D.</a:t>
            </a:r>
            <a:endParaRPr sz="2700" b="0" i="0" u="none" strike="noStrike" cap="none" dirty="0">
              <a:solidFill>
                <a:schemeClr val="tx1"/>
              </a:solidFill>
              <a:latin typeface="Rambla" panose="020B0604020202020204" charset="0"/>
              <a:ea typeface="Rambla"/>
              <a:cs typeface="Rambla"/>
              <a:sym typeface="Rambla"/>
            </a:endParaRPr>
          </a:p>
          <a:p>
            <a:pPr marL="109728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rPr lang="en-US" sz="2700" b="0" i="0" u="none" strike="noStrike" cap="none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Director of State and Federal Programs</a:t>
            </a:r>
            <a:endParaRPr sz="2700" b="0" i="0" u="none" strike="noStrike" cap="none" dirty="0">
              <a:solidFill>
                <a:schemeClr val="tx1"/>
              </a:solidFill>
              <a:latin typeface="Rambla" panose="020B0604020202020204" charset="0"/>
              <a:ea typeface="Rambla"/>
              <a:cs typeface="Rambla"/>
              <a:sym typeface="Rambla"/>
            </a:endParaRPr>
          </a:p>
          <a:p>
            <a:pPr marL="109728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rPr lang="en-US" dirty="0">
                <a:solidFill>
                  <a:schemeClr val="tx1"/>
                </a:solidFill>
                <a:latin typeface="Rambla" panose="020B0604020202020204" charset="0"/>
              </a:rPr>
              <a:t>Director de </a:t>
            </a:r>
            <a:r>
              <a:rPr lang="en-US" dirty="0" err="1">
                <a:solidFill>
                  <a:schemeClr val="tx1"/>
                </a:solidFill>
                <a:latin typeface="Rambla" panose="020B0604020202020204" charset="0"/>
              </a:rPr>
              <a:t>Programas</a:t>
            </a:r>
            <a:r>
              <a:rPr lang="en-US" dirty="0">
                <a:solidFill>
                  <a:schemeClr val="tx1"/>
                </a:solidFill>
                <a:latin typeface="Rambla" panose="020B060402020202020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Rambla" panose="020B0604020202020204" charset="0"/>
              </a:rPr>
              <a:t>Estatales</a:t>
            </a:r>
            <a:r>
              <a:rPr lang="en-US" dirty="0">
                <a:solidFill>
                  <a:schemeClr val="tx1"/>
                </a:solidFill>
                <a:latin typeface="Rambla" panose="020B0604020202020204" charset="0"/>
              </a:rPr>
              <a:t> y Federales</a:t>
            </a:r>
            <a:endParaRPr dirty="0">
              <a:solidFill>
                <a:schemeClr val="tx1"/>
              </a:solidFill>
              <a:latin typeface="Rambla" panose="020B0604020202020204" charset="0"/>
            </a:endParaRPr>
          </a:p>
          <a:p>
            <a:pPr marL="109728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rPr lang="en-US" sz="2700" b="0" i="0" u="none" strike="noStrike" cap="none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jfeffer@psusd.us</a:t>
            </a:r>
            <a:endParaRPr sz="2700" b="0" i="0" u="none" strike="noStrike" cap="none" dirty="0">
              <a:solidFill>
                <a:schemeClr val="tx1"/>
              </a:solidFill>
              <a:latin typeface="Rambla" panose="020B0604020202020204" charset="0"/>
              <a:ea typeface="Rambla"/>
              <a:cs typeface="Rambla"/>
              <a:sym typeface="Rambla"/>
            </a:endParaRPr>
          </a:p>
          <a:p>
            <a:pPr marL="109728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rPr lang="en-US" sz="2700" b="0" i="0" u="none" strike="noStrike" cap="none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760-883-2703</a:t>
            </a:r>
            <a:endParaRPr sz="2700" b="0" i="0" u="none" strike="noStrike" cap="none" dirty="0">
              <a:solidFill>
                <a:schemeClr val="tx1"/>
              </a:solidFill>
              <a:latin typeface="Rambla" panose="020B0604020202020204" charset="0"/>
              <a:ea typeface="Rambla"/>
              <a:cs typeface="Rambla"/>
              <a:sym typeface="Rambla"/>
            </a:endParaRPr>
          </a:p>
          <a:p>
            <a:pPr marL="109728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BE0952F-41C8-9020-457C-40C087B6A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490" y="5240972"/>
            <a:ext cx="2281382" cy="10411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407B6-3139-A6D4-CC6D-89CD197A4C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</a:pPr>
            <a:r>
              <a:rPr lang="en-US" sz="4000" b="1" i="0" u="none" strike="noStrike" cap="none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P</a:t>
            </a: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roposito</a:t>
            </a: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del </a:t>
            </a: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resumen</a:t>
            </a:r>
            <a:endParaRPr sz="4000" b="1" i="0" u="none" strike="noStrike" cap="none" dirty="0">
              <a:solidFill>
                <a:srgbClr val="6F7B6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728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48"/>
              <a:buFont typeface="Noto Sans Symbols"/>
              <a:buNone/>
            </a:pPr>
            <a:endParaRPr sz="36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109728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48"/>
              <a:buFont typeface="Noto Sans Symbols"/>
              <a:buNone/>
            </a:pPr>
            <a:endParaRPr sz="36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109728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48"/>
              <a:buFont typeface="Noto Sans Symbols"/>
              <a:buNone/>
            </a:pP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</a:rPr>
              <a:t>Informar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</a:rPr>
              <a:t> a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</a:rPr>
              <a:t>los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</a:rPr>
              <a:t> padres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</a:rPr>
              <a:t>sobre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</a:rPr>
              <a:t>el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</a:rPr>
              <a:t>Programa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</a:rPr>
              <a:t>Título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</a:rPr>
              <a:t> I y sus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</a:rPr>
              <a:t>requisitos</a:t>
            </a:r>
            <a:endParaRPr sz="3200" b="0" i="0" u="none" strike="noStrike" cap="none" dirty="0">
              <a:solidFill>
                <a:schemeClr val="tx1"/>
              </a:solidFill>
              <a:latin typeface="Rambla" panose="020B0604020202020204" charset="0"/>
              <a:ea typeface="Rambla"/>
              <a:cs typeface="Rambla"/>
              <a:sym typeface="Rambla"/>
            </a:endParaRPr>
          </a:p>
          <a:p>
            <a:pPr marL="365760" marR="0" lvl="0" indent="-13944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1818A8-5417-02E0-022C-03D668B4AB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C545A7D-9F93-31A8-BE27-017781076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</a:pPr>
            <a:r>
              <a:rPr lang="en-US" sz="4000" b="1" i="0" u="none" strike="noStrike" cap="none" dirty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What is Title I?</a:t>
            </a:r>
            <a:endParaRPr sz="4000" b="1" i="0" u="none" strike="noStrike" cap="none" dirty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28" name="Google Shape;128;p17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2629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98"/>
              <a:buFont typeface="Noto Sans Symbols"/>
              <a:buChar char="⮚"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Title I, Part A federal funds are supplemental monies to help meet the educational needs of low-achieving students in the highest-poverty schools.</a:t>
            </a: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14821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98"/>
              <a:buFont typeface="Noto Sans Symbols"/>
              <a:buNone/>
            </a:pPr>
            <a:endParaRPr sz="2497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452629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98"/>
              <a:buFont typeface="Noto Sans Symbols"/>
              <a:buChar char="⮚"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In order to access Title I funds, PSUSD schools must have a poverty threshold of at least 50% based on free- and reduced price meal applications</a:t>
            </a:r>
            <a:endParaRPr sz="2497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14821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98"/>
              <a:buFont typeface="Noto Sans Symbols"/>
              <a:buNone/>
            </a:pPr>
            <a:endParaRPr sz="2497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452629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98"/>
              <a:buFont typeface="Noto Sans Symbols"/>
              <a:buChar char="⮚"/>
            </a:pP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All schools in PSUSD are a </a:t>
            </a:r>
            <a:r>
              <a:rPr lang="en-US" sz="2497"/>
              <a:t>S</a:t>
            </a: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choolwide </a:t>
            </a:r>
            <a:r>
              <a:rPr lang="en-US" sz="2497"/>
              <a:t>P</a:t>
            </a:r>
            <a:r>
              <a:rPr lang="en-US" sz="2497" b="0" i="0" u="none" strike="noStrike" cap="non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rogram (SWP) model</a:t>
            </a:r>
            <a:endParaRPr sz="2700" b="0" i="0" u="none" strike="noStrike" cap="non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1224A0-912D-048D-C9C4-F462D5CA83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26CB27B-B667-10FC-8BB0-D2DD76F63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868218" y="409320"/>
            <a:ext cx="754114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</a:pP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¿Que es </a:t>
            </a: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el</a:t>
            </a: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Título</a:t>
            </a: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I?</a:t>
            </a:r>
            <a:endParaRPr sz="3600" b="1" i="0" u="none" strike="noStrike" cap="none" dirty="0">
              <a:solidFill>
                <a:srgbClr val="6F7B6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34" name="Google Shape;134;p18"/>
          <p:cNvSpPr txBox="1">
            <a:spLocks noGrp="1"/>
          </p:cNvSpPr>
          <p:nvPr>
            <p:ph type="body" idx="1"/>
          </p:nvPr>
        </p:nvSpPr>
        <p:spPr>
          <a:xfrm>
            <a:off x="364434" y="1766134"/>
            <a:ext cx="8229600" cy="439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2628" marR="0" lvl="0" indent="-3428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98"/>
              <a:buFont typeface="Noto Sans Symbols"/>
              <a:buChar char="⮚"/>
            </a:pP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Los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fondos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federales de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Título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</a:t>
            </a:r>
            <a:r>
              <a:rPr lang="en-US" sz="2497" b="0" i="0" u="none" strike="noStrike" cap="none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I, </a:t>
            </a:r>
            <a:r>
              <a:rPr lang="en-US" sz="2497" b="0" i="0" u="none" strike="noStrike" cap="none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Parte</a:t>
            </a:r>
            <a:r>
              <a:rPr lang="en-US" sz="2497" b="0" i="0" u="none" strike="noStrike" cap="none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A son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fondos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suplementarios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para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ayudar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a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satisfacer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las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necesidades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educativas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de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los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estudiantes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de bajo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rendimiento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en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las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escuelas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con mayor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pobreza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. </a:t>
            </a:r>
            <a:endParaRPr sz="2700" b="0" i="0" u="none" strike="noStrike" cap="none" dirty="0">
              <a:solidFill>
                <a:schemeClr val="tx1"/>
              </a:solidFill>
              <a:latin typeface="Rambla" panose="020B0604020202020204" charset="0"/>
              <a:ea typeface="Rambla"/>
              <a:cs typeface="Rambla"/>
              <a:sym typeface="Rambla"/>
            </a:endParaRPr>
          </a:p>
          <a:p>
            <a:pPr marL="365760" marR="0" lvl="0" indent="-14821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98"/>
              <a:buFont typeface="Noto Sans Symbols"/>
              <a:buNone/>
            </a:pPr>
            <a:endParaRPr sz="2497" b="0" i="0" u="none" strike="noStrike" cap="none" dirty="0">
              <a:solidFill>
                <a:schemeClr val="tx1"/>
              </a:solidFill>
              <a:latin typeface="Rambla" panose="020B0604020202020204" charset="0"/>
              <a:ea typeface="Rambla"/>
              <a:cs typeface="Rambla"/>
              <a:sym typeface="Rambla"/>
            </a:endParaRPr>
          </a:p>
          <a:p>
            <a:pPr marL="452628" lvl="0" indent="-34289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98"/>
              <a:buFont typeface="Noto Sans Symbols"/>
              <a:buChar char="⮚"/>
            </a:pP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Para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poder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acceder a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los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fondos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del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Título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I, las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escuelas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de PSUSD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deben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tener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un umbral de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pobreza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de al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menos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el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50%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basado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en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las solicitudes de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comidas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gratuitas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o a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precio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reducido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. </a:t>
            </a:r>
            <a:endParaRPr sz="2497" dirty="0">
              <a:solidFill>
                <a:schemeClr val="tx1"/>
              </a:solidFill>
              <a:latin typeface="Rambla" panose="020B0604020202020204" charset="0"/>
            </a:endParaRPr>
          </a:p>
          <a:p>
            <a:pPr marL="365760" marR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97"/>
              <a:buNone/>
            </a:pPr>
            <a:endParaRPr sz="2497" dirty="0">
              <a:solidFill>
                <a:schemeClr val="tx1"/>
              </a:solidFill>
              <a:latin typeface="Rambla" panose="020B0604020202020204" charset="0"/>
            </a:endParaRPr>
          </a:p>
          <a:p>
            <a:pPr marL="452628" marR="0" lvl="0" indent="-34289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98"/>
              <a:buFont typeface="Noto Sans Symbols"/>
              <a:buChar char="⮚"/>
            </a:pP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Todas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las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escuelas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en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PSUSD son </a:t>
            </a:r>
            <a:r>
              <a:rPr lang="en-US" sz="2497" dirty="0" err="1">
                <a:solidFill>
                  <a:schemeClr val="tx1"/>
                </a:solidFill>
                <a:latin typeface="Rambla" panose="020B0604020202020204" charset="0"/>
              </a:rPr>
              <a:t>modelo</a:t>
            </a:r>
            <a:r>
              <a:rPr lang="en-US" sz="2497" dirty="0">
                <a:solidFill>
                  <a:schemeClr val="tx1"/>
                </a:solidFill>
                <a:latin typeface="Rambla" panose="020B0604020202020204" charset="0"/>
              </a:rPr>
              <a:t> del Schoolwide Program</a:t>
            </a:r>
            <a:endParaRPr sz="2700" b="0" i="0" u="none" strike="noStrike" cap="none" dirty="0">
              <a:solidFill>
                <a:schemeClr val="tx1"/>
              </a:solidFill>
              <a:latin typeface="Rambla" panose="020B0604020202020204" charset="0"/>
              <a:ea typeface="Rambla"/>
              <a:cs typeface="Rambla"/>
              <a:sym typeface="Rambl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7FC258-9D87-39B8-0AEC-FC79BC3585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426D96D-89FD-DA32-B234-738539AE7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</a:pPr>
            <a:r>
              <a:rPr lang="en-US" sz="4000" b="1" i="0" u="none" strike="noStrike" cap="none" dirty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Who Receives Title I Services?</a:t>
            </a:r>
            <a:endParaRPr sz="4000" b="1" i="0" u="none" strike="noStrike" cap="none" dirty="0">
              <a:solidFill>
                <a:schemeClr val="dk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728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Although schools are eligible for Title I funding based on </a:t>
            </a:r>
            <a:r>
              <a:rPr lang="en-US" sz="3200" dirty="0">
                <a:latin typeface="Rambla" panose="020B0604020202020204" charset="0"/>
              </a:rPr>
              <a:t>income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, the selection process for providing Title I services to students is not based on low-income.  It is based entirely on academic achievement. </a:t>
            </a:r>
            <a:endParaRPr sz="2700" b="0" i="0" u="none" strike="noStrike" cap="none" dirty="0">
              <a:solidFill>
                <a:schemeClr val="dk1"/>
              </a:solidFill>
              <a:latin typeface="Rambla" panose="020B0604020202020204" charset="0"/>
              <a:ea typeface="Rambla"/>
              <a:cs typeface="Rambla"/>
              <a:sym typeface="Rambl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917879-CE2A-F423-F631-7F07B4C767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3CB10CF-0D04-5DC3-F149-C4B32574E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397565" y="286604"/>
            <a:ext cx="821634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Rambla"/>
              <a:buNone/>
            </a:pP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¿</a:t>
            </a: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Quien</a:t>
            </a: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recibe</a:t>
            </a: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los</a:t>
            </a: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</a:t>
            </a: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servicios</a:t>
            </a: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del </a:t>
            </a:r>
            <a:r>
              <a:rPr lang="en-US" sz="4000" b="1" dirty="0" err="1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Título</a:t>
            </a:r>
            <a:r>
              <a:rPr lang="en-US" sz="4000" b="1" dirty="0">
                <a:solidFill>
                  <a:srgbClr val="6F7B62"/>
                </a:solidFill>
                <a:latin typeface="Rambla"/>
                <a:ea typeface="Rambla"/>
                <a:cs typeface="Rambla"/>
                <a:sym typeface="Rambla"/>
              </a:rPr>
              <a:t> I?</a:t>
            </a:r>
            <a:endParaRPr sz="4000" b="1" i="0" u="none" strike="noStrike" cap="none" dirty="0">
              <a:solidFill>
                <a:srgbClr val="6F7B62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46" name="Google Shape;146;p20"/>
          <p:cNvSpPr txBox="1">
            <a:spLocks noGrp="1"/>
          </p:cNvSpPr>
          <p:nvPr>
            <p:ph type="body" idx="1"/>
          </p:nvPr>
        </p:nvSpPr>
        <p:spPr>
          <a:xfrm>
            <a:off x="503583" y="1845734"/>
            <a:ext cx="7938052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728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None/>
            </a:pP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Aunque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las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escuelas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son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elegibles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para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recibir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fondos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del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Título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I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según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los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ingresos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el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proceso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de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selección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para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proporcionar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servicios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del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Título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I a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los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estudiantes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no se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basa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en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los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ingresos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bajos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. Se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basa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enteramente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en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el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logro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académico</a:t>
            </a:r>
            <a:r>
              <a:rPr lang="en-US" sz="3200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. </a:t>
            </a:r>
            <a:r>
              <a:rPr lang="en-US" sz="3200" b="0" i="0" u="none" strike="noStrike" cap="none" dirty="0">
                <a:solidFill>
                  <a:schemeClr val="tx1"/>
                </a:solidFill>
                <a:latin typeface="Rambla" panose="020B0604020202020204" charset="0"/>
                <a:ea typeface="Rambla"/>
                <a:cs typeface="Rambla"/>
                <a:sym typeface="Rambla"/>
              </a:rPr>
              <a:t> </a:t>
            </a:r>
            <a:endParaRPr sz="2700" b="0" i="0" u="none" strike="noStrike" cap="none" dirty="0">
              <a:solidFill>
                <a:schemeClr val="tx1"/>
              </a:solidFill>
              <a:latin typeface="Rambla" panose="020B0604020202020204" charset="0"/>
              <a:ea typeface="Rambla"/>
              <a:cs typeface="Rambla"/>
              <a:sym typeface="Rambl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5D7AB0-9DA6-0356-A586-E268AA9F01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5B3E313A-2BDB-B34F-0267-37D657CD8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>
            <a:spLocks noGrp="1"/>
          </p:cNvSpPr>
          <p:nvPr>
            <p:ph type="title"/>
          </p:nvPr>
        </p:nvSpPr>
        <p:spPr>
          <a:xfrm>
            <a:off x="822960" y="631162"/>
            <a:ext cx="7543800" cy="1051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90"/>
              <a:buFont typeface="Rambla"/>
              <a:buNone/>
            </a:pPr>
            <a:r>
              <a:rPr lang="en-US" sz="4400" b="1" i="0" u="none" strike="noStrike" cap="none" dirty="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What are Supplemental Funds?</a:t>
            </a:r>
          </a:p>
        </p:txBody>
      </p:sp>
      <p:sp>
        <p:nvSpPr>
          <p:cNvPr id="152" name="Google Shape;152;p21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2629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98"/>
              <a:buFont typeface="Noto Sans Symbols"/>
              <a:buChar char="⮚"/>
            </a:pPr>
            <a:r>
              <a:rPr lang="en-US" sz="2497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Additional monies above the general funds districts and schools receive to support the regular program.</a:t>
            </a: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14821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98"/>
              <a:buFont typeface="Noto Sans Symbols"/>
              <a:buNone/>
            </a:pPr>
            <a:endParaRPr sz="2497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452629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98"/>
              <a:buFont typeface="Noto Sans Symbols"/>
              <a:buChar char="⮚"/>
            </a:pPr>
            <a:r>
              <a:rPr lang="en-US" sz="2497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Granted to districts and to schools for specific program purposes and must be used only to support and enhance the district’s and school’s regular program.</a:t>
            </a: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14821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98"/>
              <a:buFont typeface="Noto Sans Symbols"/>
              <a:buNone/>
            </a:pPr>
            <a:endParaRPr sz="2497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452629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98"/>
              <a:buFont typeface="Noto Sans Symbols"/>
              <a:buChar char="⮚"/>
            </a:pPr>
            <a:r>
              <a:rPr lang="en-US" sz="2497" b="0" i="0" u="none" strike="noStrike" cap="none" dirty="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May not be used to replace or supplant the funds and programs the district provides to all schools.</a:t>
            </a:r>
            <a:endParaRPr sz="2700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marL="365760" marR="0" lvl="0" indent="-14821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98"/>
              <a:buFont typeface="Noto Sans Symbols"/>
              <a:buNone/>
            </a:pPr>
            <a:endParaRPr sz="2497" b="0" i="0" u="none" strike="noStrike" cap="none" dirty="0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EABA41-5216-FCEF-0647-2731FF8D1F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497A984-9F4D-6BBD-9D34-D49F450AF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03" y="5708962"/>
            <a:ext cx="1176714" cy="5370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1295</Words>
  <Application>Microsoft Office PowerPoint</Application>
  <PresentationFormat>On-screen Show (4:3)</PresentationFormat>
  <Paragraphs>191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Rambla</vt:lpstr>
      <vt:lpstr>Arial</vt:lpstr>
      <vt:lpstr>Wingdings</vt:lpstr>
      <vt:lpstr>Noto Sans Symbols</vt:lpstr>
      <vt:lpstr>Calibri</vt:lpstr>
      <vt:lpstr>Times New Roman</vt:lpstr>
      <vt:lpstr>Retrospect</vt:lpstr>
      <vt:lpstr>Title I Annual Meeting</vt:lpstr>
      <vt:lpstr>Reunión Anual del Título I</vt:lpstr>
      <vt:lpstr>Purpose of the Overview</vt:lpstr>
      <vt:lpstr>Proposito del resumen</vt:lpstr>
      <vt:lpstr>What is Title I?</vt:lpstr>
      <vt:lpstr>¿Que es el Título I?</vt:lpstr>
      <vt:lpstr>Who Receives Title I Services?</vt:lpstr>
      <vt:lpstr>¿Quien recibe los servicios del Título I?</vt:lpstr>
      <vt:lpstr>What are Supplemental Funds?</vt:lpstr>
      <vt:lpstr>¿Qué son los fondos Suplementarios?</vt:lpstr>
      <vt:lpstr>Schoolwide Programs (SWP)</vt:lpstr>
      <vt:lpstr>Schoolwide Program (SWP)</vt:lpstr>
      <vt:lpstr>Requirements</vt:lpstr>
      <vt:lpstr>Requisitos</vt:lpstr>
      <vt:lpstr>The 10 Components of the Schoolwide Title I Plan</vt:lpstr>
      <vt:lpstr>Los 10 Componentes del  Plan Schoolwide Title I </vt:lpstr>
      <vt:lpstr>The 10 Components of the Schoolwide Title I Plan Continued</vt:lpstr>
      <vt:lpstr>Los 10 Componentes del Plan Schoolwide Title I Continuacion</vt:lpstr>
      <vt:lpstr>The Cycle of Continuous Improvement in the Development of the SPSA</vt:lpstr>
      <vt:lpstr>El Ciclo de Mejora Continua en el Desarrollo del SPSA</vt:lpstr>
      <vt:lpstr>2022-2023 School’s Title I Allocation and Expenditures</vt:lpstr>
      <vt:lpstr>2022-2023 Asignación y Gastos del  Título I </vt:lpstr>
      <vt:lpstr>What is Parent Involvement?</vt:lpstr>
      <vt:lpstr>¿Qué es Participación de Padres? </vt:lpstr>
      <vt:lpstr>Required School-level Activities</vt:lpstr>
      <vt:lpstr>Actividades requeridas a nivel escolar</vt:lpstr>
      <vt:lpstr>Required Set-Aside for Parent Involvement </vt:lpstr>
      <vt:lpstr> Asignación requerida para la participación de los padres  </vt:lpstr>
      <vt:lpstr>2022-2023 School Parent Involvement Activities</vt:lpstr>
      <vt:lpstr>2022-2023 Actividades para la participación de los padres en la escuela </vt:lpstr>
      <vt:lpstr> For Additional Information Contact: Para información adicional por favor de contactar 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 Annual Meeting</dc:title>
  <dc:creator>Feffer, James (jfeffer@psusd.us)</dc:creator>
  <cp:lastModifiedBy>Feffer, James (jfeffer@psusd.us)</cp:lastModifiedBy>
  <cp:revision>6</cp:revision>
  <dcterms:modified xsi:type="dcterms:W3CDTF">2022-08-02T15:53:54Z</dcterms:modified>
</cp:coreProperties>
</file>